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3E51DAB-FEB2-408B-AAD8-83DDD3CF90AA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B5E5D7B-EE85-4E07-9C72-012CFC2676E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276872"/>
            <a:ext cx="8807897" cy="1761728"/>
          </a:xfrm>
        </p:spPr>
        <p:txBody>
          <a:bodyPr/>
          <a:lstStyle/>
          <a:p>
            <a:r>
              <a:rPr lang="ru-RU" sz="4800" dirty="0">
                <a:effectLst/>
              </a:rPr>
              <a:t>Предупреждение </a:t>
            </a:r>
            <a:r>
              <a:rPr lang="ru-RU" sz="4800" dirty="0" smtClean="0">
                <a:effectLst/>
              </a:rPr>
              <a:t>коррупции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Прокуратура </a:t>
            </a:r>
            <a:r>
              <a:rPr lang="ru-RU" dirty="0" err="1" smtClean="0"/>
              <a:t>Здвинского</a:t>
            </a:r>
            <a:r>
              <a:rPr lang="ru-RU" dirty="0" smtClean="0"/>
              <a:t>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47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«коррупция»?</a:t>
            </a:r>
            <a:endParaRPr lang="ru-RU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300" b="1" dirty="0">
                <a:solidFill>
                  <a:schemeClr val="tx1"/>
                </a:solidFill>
                <a:latin typeface="+mj-lt"/>
              </a:rPr>
              <a:t>Коррупцией </a:t>
            </a:r>
            <a:r>
              <a:rPr lang="ru-RU" sz="2300" b="1" dirty="0" smtClean="0">
                <a:solidFill>
                  <a:schemeClr val="tx1"/>
                </a:solidFill>
                <a:latin typeface="+mj-lt"/>
              </a:rPr>
              <a:t>считается:</a:t>
            </a:r>
          </a:p>
          <a:p>
            <a:pPr indent="457200" algn="just">
              <a:lnSpc>
                <a:spcPct val="170000"/>
              </a:lnSpc>
              <a:spcBef>
                <a:spcPts val="0"/>
              </a:spcBef>
            </a:pPr>
            <a:r>
              <a:rPr lang="ru-RU" sz="2300" dirty="0" smtClean="0">
                <a:solidFill>
                  <a:schemeClr val="tx1"/>
                </a:solidFill>
                <a:latin typeface="+mj-lt"/>
              </a:rPr>
              <a:t>злоупотребление </a:t>
            </a:r>
            <a:r>
              <a:rPr lang="ru-RU" sz="2300" dirty="0">
                <a:solidFill>
                  <a:schemeClr val="tx1"/>
                </a:solidFill>
                <a:latin typeface="+mj-lt"/>
              </a:rPr>
              <a:t>служебным положением, </a:t>
            </a:r>
            <a:endParaRPr lang="ru-RU" sz="2300" dirty="0" smtClean="0">
              <a:solidFill>
                <a:schemeClr val="tx1"/>
              </a:solidFill>
              <a:latin typeface="+mj-lt"/>
            </a:endParaRPr>
          </a:p>
          <a:p>
            <a:pPr indent="457200" algn="just">
              <a:lnSpc>
                <a:spcPct val="170000"/>
              </a:lnSpc>
              <a:spcBef>
                <a:spcPts val="0"/>
              </a:spcBef>
            </a:pPr>
            <a:r>
              <a:rPr lang="ru-RU" sz="2300" dirty="0">
                <a:solidFill>
                  <a:schemeClr val="tx1"/>
                </a:solidFill>
                <a:latin typeface="+mj-lt"/>
              </a:rPr>
              <a:t>д</a:t>
            </a:r>
            <a:r>
              <a:rPr lang="ru-RU" sz="2300" dirty="0" smtClean="0">
                <a:solidFill>
                  <a:schemeClr val="tx1"/>
                </a:solidFill>
                <a:latin typeface="+mj-lt"/>
              </a:rPr>
              <a:t>ача</a:t>
            </a:r>
            <a:r>
              <a:rPr lang="en-US" sz="2300" dirty="0" smtClean="0">
                <a:solidFill>
                  <a:schemeClr val="tx1"/>
                </a:solidFill>
                <a:latin typeface="+mj-lt"/>
              </a:rPr>
              <a:t>/</a:t>
            </a:r>
            <a:r>
              <a:rPr lang="ru-RU" sz="2300" dirty="0" smtClean="0">
                <a:solidFill>
                  <a:schemeClr val="tx1"/>
                </a:solidFill>
                <a:latin typeface="+mj-lt"/>
              </a:rPr>
              <a:t>получение </a:t>
            </a:r>
            <a:r>
              <a:rPr lang="ru-RU" sz="2300" dirty="0">
                <a:solidFill>
                  <a:schemeClr val="tx1"/>
                </a:solidFill>
                <a:latin typeface="+mj-lt"/>
              </a:rPr>
              <a:t>взятки</a:t>
            </a:r>
            <a:r>
              <a:rPr lang="ru-RU" sz="2300" dirty="0" smtClean="0">
                <a:solidFill>
                  <a:schemeClr val="tx1"/>
                </a:solidFill>
                <a:latin typeface="+mj-lt"/>
              </a:rPr>
              <a:t>,</a:t>
            </a:r>
          </a:p>
          <a:p>
            <a:pPr indent="457200" algn="just">
              <a:lnSpc>
                <a:spcPct val="170000"/>
              </a:lnSpc>
              <a:spcBef>
                <a:spcPts val="0"/>
              </a:spcBef>
            </a:pPr>
            <a:r>
              <a:rPr lang="ru-RU" sz="2300" dirty="0" smtClean="0">
                <a:solidFill>
                  <a:schemeClr val="tx1"/>
                </a:solidFill>
                <a:latin typeface="+mj-lt"/>
              </a:rPr>
              <a:t>злоупотребление </a:t>
            </a:r>
            <a:r>
              <a:rPr lang="ru-RU" sz="2300" dirty="0">
                <a:solidFill>
                  <a:schemeClr val="tx1"/>
                </a:solidFill>
                <a:latin typeface="+mj-lt"/>
              </a:rPr>
              <a:t>полномочиями, </a:t>
            </a:r>
            <a:endParaRPr lang="ru-RU" sz="2300" dirty="0" smtClean="0">
              <a:solidFill>
                <a:schemeClr val="tx1"/>
              </a:solidFill>
              <a:latin typeface="+mj-lt"/>
            </a:endParaRPr>
          </a:p>
          <a:p>
            <a:pPr indent="457200" algn="just">
              <a:lnSpc>
                <a:spcPct val="170000"/>
              </a:lnSpc>
              <a:spcBef>
                <a:spcPts val="0"/>
              </a:spcBef>
            </a:pPr>
            <a:r>
              <a:rPr lang="ru-RU" sz="2300" dirty="0" smtClean="0">
                <a:solidFill>
                  <a:schemeClr val="tx1"/>
                </a:solidFill>
                <a:latin typeface="+mj-lt"/>
              </a:rPr>
              <a:t>коммерческий </a:t>
            </a:r>
            <a:r>
              <a:rPr lang="ru-RU" sz="2300" dirty="0">
                <a:solidFill>
                  <a:schemeClr val="tx1"/>
                </a:solidFill>
                <a:latin typeface="+mj-lt"/>
              </a:rPr>
              <a:t>подкуп либо иное </a:t>
            </a:r>
            <a:r>
              <a:rPr lang="ru-RU" sz="2300" dirty="0" smtClean="0">
                <a:solidFill>
                  <a:schemeClr val="tx1"/>
                </a:solidFill>
                <a:latin typeface="+mj-lt"/>
              </a:rPr>
              <a:t>незаконное использование </a:t>
            </a:r>
            <a:r>
              <a:rPr lang="ru-RU" sz="2300" dirty="0">
                <a:solidFill>
                  <a:schemeClr val="tx1"/>
                </a:solidFill>
                <a:latin typeface="+mj-lt"/>
              </a:rPr>
              <a:t>физическим лицом своего должностного положения вопреки законным интересам общества и </a:t>
            </a:r>
            <a:r>
              <a:rPr lang="ru-RU" sz="2300" dirty="0" smtClean="0">
                <a:solidFill>
                  <a:schemeClr val="tx1"/>
                </a:solidFill>
                <a:latin typeface="+mj-lt"/>
              </a:rPr>
              <a:t>государства.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+mj-lt"/>
              </a:rPr>
              <a:t>Если человек принимает участие в незаконном использовании своего или чьего-либо должностного положения с целью получения материальной или нематериальной выгоды - он становится частью коррупционной системы.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483" y="5560711"/>
            <a:ext cx="3673579" cy="12338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9" t="7854" r="7778" b="9443"/>
          <a:stretch/>
        </p:blipFill>
        <p:spPr>
          <a:xfrm>
            <a:off x="5580111" y="1556792"/>
            <a:ext cx="3462607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843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УЧАСТНИКИ КОРРУПЦИИ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79512" y="1412776"/>
            <a:ext cx="4040188" cy="639762"/>
          </a:xfrm>
        </p:spPr>
        <p:txBody>
          <a:bodyPr/>
          <a:lstStyle/>
          <a:p>
            <a:r>
              <a:rPr lang="ru-RU" dirty="0">
                <a:latin typeface="+mj-lt"/>
              </a:rPr>
              <a:t>Взяткодатель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23528" y="2057264"/>
            <a:ext cx="4104456" cy="2304256"/>
          </a:xfrm>
        </p:spPr>
        <p:txBody>
          <a:bodyPr>
            <a:normAutofit fontScale="77500" lnSpcReduction="20000"/>
          </a:bodyPr>
          <a:lstStyle/>
          <a:p>
            <a:pPr marL="0" indent="432000" algn="just">
              <a:lnSpc>
                <a:spcPct val="170000"/>
              </a:lnSpc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  <a:latin typeface="+mj-lt"/>
              </a:rPr>
              <a:t>лицо, которое предоставляет взяткополучателю некую выгоду в обмен на возможность пользоваться его полномочиями в своих целях. Выгодой могут быть деньги, материальные ценности, услуги, льготы и прочее. 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932040" y="1412776"/>
            <a:ext cx="4041775" cy="639762"/>
          </a:xfrm>
        </p:spPr>
        <p:txBody>
          <a:bodyPr/>
          <a:lstStyle/>
          <a:p>
            <a:r>
              <a:rPr lang="ru-RU" dirty="0" smtClean="0">
                <a:latin typeface="+mj-lt"/>
              </a:rPr>
              <a:t>Взяткополучатель</a:t>
            </a:r>
            <a:endParaRPr lang="ru-RU" dirty="0">
              <a:latin typeface="+mj-lt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5220072" y="1988840"/>
            <a:ext cx="3744415" cy="2880320"/>
          </a:xfrm>
        </p:spPr>
        <p:txBody>
          <a:bodyPr>
            <a:normAutofit/>
          </a:bodyPr>
          <a:lstStyle/>
          <a:p>
            <a:pPr marL="0" indent="432000"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должностное лицо, сотрудник частной фирмы, государственный и муниципальный служащий, который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возмездно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осуществляет свои полномочия для определенного лица (круга лиц).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t="2963" r="2754" b="32256"/>
          <a:stretch/>
        </p:blipFill>
        <p:spPr>
          <a:xfrm>
            <a:off x="1115616" y="4365104"/>
            <a:ext cx="3872300" cy="23146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2191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/>
              <a:t>Механизм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противодействия </a:t>
            </a:r>
            <a:r>
              <a:rPr lang="ru-RU" sz="4000" dirty="0"/>
              <a:t>коррупции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tx1"/>
                </a:solidFill>
                <a:latin typeface="+mj-lt"/>
              </a:rPr>
              <a:t>Механизм противодействия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коррупции представляет собой закрепленную в законодательстве и применяемую на практике систему, включающую три взаимосвязанных и в то же время относительно самостоятельных элемента: </a:t>
            </a:r>
            <a:endParaRPr lang="ru-RU" sz="2000" dirty="0" smtClean="0">
              <a:solidFill>
                <a:schemeClr val="tx1"/>
              </a:solidFill>
              <a:latin typeface="+mj-lt"/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предупреждение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(профилактика) коррупции</a:t>
            </a: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;</a:t>
            </a:r>
          </a:p>
          <a:p>
            <a:pPr indent="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уголовное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преследование лиц, совершивших коррупционные преступления (борьба</a:t>
            </a: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);</a:t>
            </a:r>
          </a:p>
          <a:p>
            <a:pPr indent="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минимизация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и (или) ликвидация последствий коррупционных деяний.</a:t>
            </a:r>
          </a:p>
        </p:txBody>
      </p:sp>
    </p:spTree>
    <p:extLst>
      <p:ext uri="{BB962C8B-B14F-4D97-AF65-F5344CB8AC3E}">
        <p14:creationId xmlns:p14="http://schemas.microsoft.com/office/powerpoint/2010/main" val="264225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Предупреждение коррупции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+mj-lt"/>
              </a:rPr>
              <a:t>До настоящего времени предупреждение коррупционной преступности в России продолжает сохранять бессистемный характер. Среди соответствующих мер преобладают в основном уголовно-правовые, да и те применяются нестабильно.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+mj-lt"/>
              </a:rPr>
              <a:t>Что же такое предупреждение </a:t>
            </a: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коррупции? 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Это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деятельность организации, направленная на введение специальных  правил и процедур, регламентированных внутренними нормативными документами, обеспечивающих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недопущение коррупционных правонарушений.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10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Предупреждение коррупции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45070" y="1700808"/>
            <a:ext cx="8579296" cy="4525963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tx1"/>
                </a:solidFill>
                <a:latin typeface="+mj-lt"/>
              </a:rPr>
              <a:t>1. </a:t>
            </a:r>
            <a:r>
              <a:rPr lang="ru-RU" sz="1600" b="1" dirty="0" smtClean="0">
                <a:solidFill>
                  <a:schemeClr val="tx1"/>
                </a:solidFill>
                <a:latin typeface="+mj-lt"/>
              </a:rPr>
              <a:t>Обще-социальные </a:t>
            </a:r>
            <a:r>
              <a:rPr lang="ru-RU" sz="1600" b="1" dirty="0">
                <a:solidFill>
                  <a:schemeClr val="tx1"/>
                </a:solidFill>
                <a:latin typeface="+mj-lt"/>
              </a:rPr>
              <a:t>меры: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а) усиление социальной направленности экономических реформ;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б) совершенствование налогового законодательства;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в) обеспечение </a:t>
            </a: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законности 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и гласности </a:t>
            </a: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деятельности 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органов государственной власти</a:t>
            </a:r>
            <a:r>
              <a:rPr lang="ru-RU" sz="1600" dirty="0" smtClean="0">
                <a:solidFill>
                  <a:schemeClr val="tx1"/>
                </a:solidFill>
                <a:latin typeface="+mj-lt"/>
              </a:rPr>
              <a:t>, государственного 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и общественного контроля за ней, повышение нравственного и культурного уровня населения;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г) привлечение институтов гражданского общества к борьбе с коррупцией, большое внимание уделяя воспитанию правосознания у граждан, получению навыков антикоррупционного поведения (здесь особая роль отводится средствам массовой информации, которые должны пропагандировать антикоррупционную политику).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ru-RU" sz="160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4" t="25320" r="30499" b="31448"/>
          <a:stretch/>
        </p:blipFill>
        <p:spPr>
          <a:xfrm>
            <a:off x="7452320" y="1556792"/>
            <a:ext cx="1340672" cy="1163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581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Предупреждение коррупции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900" b="1" dirty="0">
                <a:solidFill>
                  <a:schemeClr val="tx1"/>
                </a:solidFill>
                <a:latin typeface="+mj-lt"/>
              </a:rPr>
              <a:t>2. Специальные меры: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900" dirty="0">
                <a:solidFill>
                  <a:schemeClr val="tx1"/>
                </a:solidFill>
                <a:latin typeface="+mj-lt"/>
              </a:rPr>
              <a:t>а) законодательное определение перечня коррупционных </a:t>
            </a: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преступлений;</a:t>
            </a:r>
            <a:endParaRPr lang="ru-RU" sz="1900" dirty="0">
              <a:solidFill>
                <a:schemeClr val="tx1"/>
              </a:solidFill>
              <a:latin typeface="+mj-lt"/>
            </a:endParaRP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900" dirty="0">
                <a:solidFill>
                  <a:schemeClr val="tx1"/>
                </a:solidFill>
                <a:latin typeface="+mj-lt"/>
              </a:rPr>
              <a:t>б) законодательное определение субъекта коррупционного </a:t>
            </a: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преступления;</a:t>
            </a:r>
            <a:endParaRPr lang="ru-RU" sz="1900" dirty="0">
              <a:solidFill>
                <a:schemeClr val="tx1"/>
              </a:solidFill>
              <a:latin typeface="+mj-lt"/>
            </a:endParaRP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900" dirty="0">
                <a:solidFill>
                  <a:schemeClr val="tx1"/>
                </a:solidFill>
                <a:latin typeface="+mj-lt"/>
              </a:rPr>
              <a:t>в) проведение экспертизы действующего законодательства для выявления неопределенностей способствующих росту коррупции среди государственных служащих;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900" dirty="0">
                <a:solidFill>
                  <a:schemeClr val="tx1"/>
                </a:solidFill>
                <a:latin typeface="+mj-lt"/>
              </a:rPr>
              <a:t>г) разграничение дисциплинарно, административно и уголовно наказуемых коррупционных правонарушений.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229200"/>
            <a:ext cx="1652352" cy="1239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7315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>
                <a:effectLst/>
              </a:rPr>
              <a:t>Ответственность за </a:t>
            </a:r>
            <a:r>
              <a:rPr lang="ru-RU" sz="4400" dirty="0" smtClean="0">
                <a:effectLst/>
              </a:rPr>
              <a:t>коррупцию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6635080" cy="4853136"/>
          </a:xfrm>
        </p:spPr>
        <p:txBody>
          <a:bodyPr>
            <a:normAutofit fontScale="85000" lnSpcReduction="10000"/>
          </a:bodyPr>
          <a:lstStyle/>
          <a:p>
            <a:pPr marL="0" indent="432000" algn="just">
              <a:lnSpc>
                <a:spcPct val="15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latin typeface="+mj-lt"/>
              </a:rPr>
              <a:t>За совершение коррупционных правонарушений граждане несут уголовную, административную, гражданско-правовую и дисциплинарную ответственность в соответствии с законодательством Российской Федерации</a:t>
            </a: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latin typeface="+mj-lt"/>
              </a:rPr>
              <a:t>Самым мягким наказанием за получение взятки является штраф, а самым суровым - лишение свободы на срок до 15 лет. Кроме того, за получение взятки лишают права занимать определенные должности или заниматься определенной </a:t>
            </a: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деятельностью.</a:t>
            </a: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latin typeface="+mj-lt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еред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законом отвечает не только лицо, которое получает взятку, но и то лицо, которое взятку дает, или от чьего имени взятка передается взяткополучателю. В случае, если взятка передается через посредника, то он также подлежит уголовной ответственности за пособничество в даче </a:t>
            </a: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взятки.</a:t>
            </a:r>
            <a:endParaRPr lang="ru-RU" sz="2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705" y="1700808"/>
            <a:ext cx="2087724" cy="1391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122" y="3413248"/>
            <a:ext cx="2266307" cy="13118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22" t="43502" r="11212"/>
          <a:stretch/>
        </p:blipFill>
        <p:spPr>
          <a:xfrm>
            <a:off x="6935723" y="5013176"/>
            <a:ext cx="2205576" cy="1700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2330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>
              <a:latin typeface="+mj-lt"/>
            </a:endParaRPr>
          </a:p>
          <a:p>
            <a:pPr marL="0" indent="0" algn="ctr">
              <a:buNone/>
            </a:pPr>
            <a:endParaRPr lang="ru-RU" sz="4400" dirty="0">
              <a:latin typeface="+mj-lt"/>
            </a:endParaRPr>
          </a:p>
          <a:p>
            <a:pPr marL="0" indent="0" algn="ctr">
              <a:buNone/>
            </a:pPr>
            <a:r>
              <a:rPr lang="ru-RU" sz="4400" dirty="0" smtClean="0">
                <a:latin typeface="+mj-lt"/>
              </a:rPr>
              <a:t>Спасибо за внимание!</a:t>
            </a:r>
            <a:endParaRPr lang="ru-RU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972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TM01790490[[fn=Decatur]]</Template>
  <TotalTime>8608</TotalTime>
  <Words>488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Bodoni MT Condensed</vt:lpstr>
      <vt:lpstr>Courier New</vt:lpstr>
      <vt:lpstr>Franklin Gothic Book</vt:lpstr>
      <vt:lpstr>Times New Roman</vt:lpstr>
      <vt:lpstr>Wingdings</vt:lpstr>
      <vt:lpstr>Decatur</vt:lpstr>
      <vt:lpstr>Предупреждение коррупции</vt:lpstr>
      <vt:lpstr>Что такое «коррупция»?</vt:lpstr>
      <vt:lpstr>УЧАСТНИКИ КОРРУПЦИИ</vt:lpstr>
      <vt:lpstr>Механизм  противодействия коррупции</vt:lpstr>
      <vt:lpstr>Предупреждение коррупции </vt:lpstr>
      <vt:lpstr>Предупреждение коррупции </vt:lpstr>
      <vt:lpstr>Предупреждение коррупции </vt:lpstr>
      <vt:lpstr>Ответственность за коррупцию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Предупреждение коррупции</dc:title>
  <dc:creator>Masha</dc:creator>
  <cp:lastModifiedBy>Sokolov</cp:lastModifiedBy>
  <cp:revision>11</cp:revision>
  <cp:lastPrinted>2024-03-19T12:21:24Z</cp:lastPrinted>
  <dcterms:created xsi:type="dcterms:W3CDTF">2021-01-13T17:26:41Z</dcterms:created>
  <dcterms:modified xsi:type="dcterms:W3CDTF">2024-03-25T10:11:19Z</dcterms:modified>
</cp:coreProperties>
</file>